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sldIdLst>
    <p:sldId id="256" r:id="rId3"/>
    <p:sldId id="276" r:id="rId4"/>
    <p:sldId id="257" r:id="rId6"/>
    <p:sldId id="278" r:id="rId7"/>
    <p:sldId id="277" r:id="rId8"/>
    <p:sldId id="258" r:id="rId9"/>
    <p:sldId id="260" r:id="rId10"/>
    <p:sldId id="263" r:id="rId11"/>
    <p:sldId id="259" r:id="rId12"/>
    <p:sldId id="269" r:id="rId13"/>
    <p:sldId id="271" r:id="rId14"/>
    <p:sldId id="274" r:id="rId15"/>
    <p:sldId id="268" r:id="rId16"/>
    <p:sldId id="270" r:id="rId17"/>
    <p:sldId id="267" r:id="rId18"/>
    <p:sldId id="273" r:id="rId19"/>
    <p:sldId id="264" r:id="rId20"/>
    <p:sldId id="262" r:id="rId21"/>
    <p:sldId id="261" r:id="rId22"/>
    <p:sldId id="265" r:id="rId23"/>
    <p:sldId id="275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sales.luiz\Downloads\LEVANTAMENTO%20LOA%2017-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pt-BR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b="1"/>
              <a:t>Evolução da Receita Corrente Líquida</a:t>
            </a:r>
            <a:endParaRPr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'[LEVANTAMENTO LOA 17-21.xlsx]Sheet1'!$L$2</c:f>
              <c:strCache>
                <c:ptCount val="1"/>
                <c:pt idx="0">
                  <c:v>PLOA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'[LEVANTAMENTO LOA 17-21.xlsx]Sheet1'!$K$3:$K$8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'[LEVANTAMENTO LOA 17-21.xlsx]Sheet1'!$L$3:$L$8</c:f>
              <c:numCache>
                <c:formatCode>"R$"\ #,##0.00;[Red]\-"R$"\ #,##0.00</c:formatCode>
                <c:ptCount val="6"/>
                <c:pt idx="0">
                  <c:v>125060173.28</c:v>
                </c:pt>
                <c:pt idx="1">
                  <c:v>132349890.83</c:v>
                </c:pt>
                <c:pt idx="2">
                  <c:v>137687240</c:v>
                </c:pt>
                <c:pt idx="3">
                  <c:v>151680419.2</c:v>
                </c:pt>
                <c:pt idx="4">
                  <c:v>161483754.36</c:v>
                </c:pt>
                <c:pt idx="5">
                  <c:v>200105009.05</c:v>
                </c:pt>
              </c:numCache>
            </c:numRef>
          </c:val>
        </c:ser>
        <c:ser>
          <c:idx val="1"/>
          <c:order val="1"/>
          <c:tx>
            <c:strRef>
              <c:f>'[LEVANTAMENTO LOA 17-21.xlsx]Sheet1'!$M$2</c:f>
              <c:strCache>
                <c:ptCount val="1"/>
                <c:pt idx="0">
                  <c:v>FINAL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'[LEVANTAMENTO LOA 17-21.xlsx]Sheet1'!$K$3:$K$8</c:f>
              <c:numCache>
                <c:formatCode>General</c:formatCod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numCache>
            </c:numRef>
          </c:cat>
          <c:val>
            <c:numRef>
              <c:f>'[LEVANTAMENTO LOA 17-21.xlsx]Sheet1'!$M$3:$M$8</c:f>
              <c:numCache>
                <c:formatCode>_-"R$"\ * #,##0.00_-;\-"R$"\ * #,##0.00_-;_-"R$"\ * "-"??_-;_-@_-</c:formatCode>
                <c:ptCount val="6"/>
                <c:pt idx="0">
                  <c:v>215366008.86</c:v>
                </c:pt>
                <c:pt idx="1">
                  <c:v>228046989.12</c:v>
                </c:pt>
                <c:pt idx="2">
                  <c:v>275183600.19</c:v>
                </c:pt>
                <c:pt idx="3">
                  <c:v>288561162.48</c:v>
                </c:pt>
                <c:pt idx="4">
                  <c:v>386013154.64</c:v>
                </c:pt>
                <c:pt idx="5">
                  <c:v>305979581.63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65391717"/>
        <c:axId val="548759000"/>
      </c:barChart>
      <c:catAx>
        <c:axId val="76539171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pt-BR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48759000"/>
        <c:crosses val="autoZero"/>
        <c:auto val="1"/>
        <c:lblAlgn val="ctr"/>
        <c:lblOffset val="100"/>
        <c:noMultiLvlLbl val="0"/>
      </c:catAx>
      <c:valAx>
        <c:axId val="548759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R$&quot;\ #,##0.00;[Red]\-&quot;R$&quot;\ 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pt-BR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76539171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pt-BR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pt-BR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32E09-2C66-47EB-8FD3-4D713EFC6EDE}" type="datetimeFigureOut">
              <a:rPr lang="pt-BR" smtClean="0"/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D5F05-71CC-4459-9BDF-BA73E8118CE9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05C6-353A-4369-9BE1-16F7B1BCDFBC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3BEE9-8A2F-437E-A951-7C6E4B786E79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D33C-3C2C-40A6-A2C8-56B6D6815948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F7111-74FE-430A-A217-574E54E506C9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1D373-59B6-47CB-8D6F-662D898592D9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40ACE-8B5A-4103-A7C6-5AAC5263BD3C}" type="datetime1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2B8F-22F2-43B2-89D8-4FCDC9E0A99A}" type="datetime1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CF18E-0F03-4297-A503-D9DFAE3AC30D}" type="datetime1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EAD1-4318-4E51-97B5-3B597D1ACC17}" type="datetime1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FC6D9-731E-4573-87B5-7239A0347430}" type="datetime1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  <a:endParaRPr lang="pt-BR" smtClean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DDDDD-F0FE-4CBB-97FF-894F0178B199}" type="datetime1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0A201-FCA2-491B-8B86-187489D56B5A}" type="datetime1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1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5" y="675785"/>
            <a:ext cx="12191365" cy="1272540"/>
          </a:xfrm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Uma parceria</a:t>
            </a:r>
            <a:b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b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Diretoria Legislativa</a:t>
            </a:r>
            <a:endParaRPr lang="pt-B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267191"/>
            <a:ext cx="9144000" cy="1655762"/>
          </a:xfrm>
        </p:spPr>
        <p:txBody>
          <a:bodyPr>
            <a:normAutofit/>
          </a:bodyPr>
          <a:lstStyle/>
          <a:p>
            <a:r>
              <a:rPr lang="pt-B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Emendas Impositivas</a:t>
            </a:r>
            <a:endParaRPr lang="pt-BR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Teoria e Prática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vilhena.ro.leg.br/logo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8340" y="511230"/>
            <a:ext cx="1892165" cy="1937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0992760" y="0"/>
            <a:ext cx="252000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1256133" y="0"/>
            <a:ext cx="252000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1513711" y="0"/>
            <a:ext cx="252000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0995549" y="0"/>
            <a:ext cx="792000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Distribuição das Emendas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  <p:sp>
        <p:nvSpPr>
          <p:cNvPr id="12" name="Caixa de Texto 11"/>
          <p:cNvSpPr txBox="1"/>
          <p:nvPr/>
        </p:nvSpPr>
        <p:spPr>
          <a:xfrm>
            <a:off x="2219960" y="1986280"/>
            <a:ext cx="736600" cy="4172585"/>
          </a:xfrm>
          <a:prstGeom prst="rect">
            <a:avLst/>
          </a:prstGeom>
          <a:solidFill>
            <a:schemeClr val="tx1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EMENDAS IMPOSITIVAS</a:t>
            </a:r>
            <a:endParaRPr lang="pt-BR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R$ 3.405.963,20</a:t>
            </a:r>
            <a:endParaRPr lang="pt-BR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aixa de Texto 12"/>
          <p:cNvSpPr txBox="1"/>
          <p:nvPr/>
        </p:nvSpPr>
        <p:spPr>
          <a:xfrm>
            <a:off x="3954145" y="1992630"/>
            <a:ext cx="736600" cy="2092325"/>
          </a:xfrm>
          <a:prstGeom prst="rect">
            <a:avLst/>
          </a:prstGeom>
          <a:solidFill>
            <a:srgbClr val="FFFF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pt-BR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SAÚDE</a:t>
            </a:r>
            <a:endParaRPr lang="pt-BR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R$ 1.702.981,60</a:t>
            </a:r>
            <a:endParaRPr lang="pt-BR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ixa de Texto 13"/>
          <p:cNvSpPr txBox="1"/>
          <p:nvPr/>
        </p:nvSpPr>
        <p:spPr>
          <a:xfrm>
            <a:off x="3954145" y="4084955"/>
            <a:ext cx="736600" cy="2092325"/>
          </a:xfrm>
          <a:prstGeom prst="rect">
            <a:avLst/>
          </a:prstGeom>
          <a:solidFill>
            <a:srgbClr val="0099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GERAIS</a:t>
            </a:r>
            <a:endParaRPr lang="pt-BR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</a:t>
            </a:r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1.702.981,60</a:t>
            </a:r>
            <a:endParaRPr lang="pt-BR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Conector de Seta Reta 14"/>
          <p:cNvCxnSpPr/>
          <p:nvPr/>
        </p:nvCxnSpPr>
        <p:spPr>
          <a:xfrm flipV="1">
            <a:off x="3033395" y="3068955"/>
            <a:ext cx="833755" cy="1016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>
            <a:off x="3038475" y="4066540"/>
            <a:ext cx="833755" cy="1016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flipV="1">
            <a:off x="5477510" y="3056255"/>
            <a:ext cx="1268095" cy="952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 flipV="1">
            <a:off x="5477510" y="5073015"/>
            <a:ext cx="1268095" cy="9525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 de Texto 18"/>
          <p:cNvSpPr txBox="1"/>
          <p:nvPr/>
        </p:nvSpPr>
        <p:spPr>
          <a:xfrm>
            <a:off x="4984115" y="3870325"/>
            <a:ext cx="22555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altLang="en-US" sz="2000">
                <a:latin typeface="Arial" panose="020B0604020202020204" pitchFamily="34" charset="0"/>
                <a:cs typeface="Arial" panose="020B0604020202020204" pitchFamily="34" charset="0"/>
              </a:rPr>
              <a:t>/13 Parlamentares</a:t>
            </a:r>
            <a:endParaRPr lang="pt-BR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ixa de Texto 19"/>
          <p:cNvSpPr txBox="1"/>
          <p:nvPr/>
        </p:nvSpPr>
        <p:spPr>
          <a:xfrm>
            <a:off x="7519670" y="2014855"/>
            <a:ext cx="736600" cy="2092325"/>
          </a:xfrm>
          <a:prstGeom prst="rect">
            <a:avLst/>
          </a:prstGeom>
          <a:solidFill>
            <a:srgbClr val="FFFF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pt-BR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SAÚDE</a:t>
            </a:r>
            <a:endParaRPr lang="pt-BR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R$ 130.998,59</a:t>
            </a:r>
            <a:endParaRPr lang="pt-BR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ixa de Texto 20"/>
          <p:cNvSpPr txBox="1"/>
          <p:nvPr/>
        </p:nvSpPr>
        <p:spPr>
          <a:xfrm>
            <a:off x="7519670" y="4107180"/>
            <a:ext cx="736600" cy="2092325"/>
          </a:xfrm>
          <a:prstGeom prst="rect">
            <a:avLst/>
          </a:prstGeom>
          <a:solidFill>
            <a:srgbClr val="0099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GERAIS</a:t>
            </a:r>
            <a:endParaRPr lang="pt-BR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</a:t>
            </a:r>
            <a:r>
              <a:rPr lang="pt-BR" alt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130.998,59</a:t>
            </a:r>
            <a:endParaRPr lang="pt-BR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aixa de Texto 21"/>
          <p:cNvSpPr txBox="1"/>
          <p:nvPr/>
        </p:nvSpPr>
        <p:spPr>
          <a:xfrm>
            <a:off x="9459595" y="2026920"/>
            <a:ext cx="828675" cy="4172585"/>
          </a:xfrm>
          <a:prstGeom prst="rect">
            <a:avLst/>
          </a:prstGeom>
          <a:solidFill>
            <a:srgbClr val="FF0000"/>
          </a:solidFill>
        </p:spPr>
        <p:txBody>
          <a:bodyPr vert="vert270" wrap="square" rtlCol="0">
            <a:spAutoFit/>
          </a:bodyPr>
          <a:lstStyle/>
          <a:p>
            <a:pPr algn="ctr"/>
            <a:r>
              <a:rPr lang="pt-BR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POR PARLAMENTAR</a:t>
            </a:r>
            <a:endParaRPr lang="pt-BR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alt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R$ 261.997,17</a:t>
            </a:r>
            <a:endParaRPr lang="pt-BR" altLang="en-US" sz="24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Conector de Seta Reta 22"/>
          <p:cNvCxnSpPr/>
          <p:nvPr/>
        </p:nvCxnSpPr>
        <p:spPr>
          <a:xfrm>
            <a:off x="8473440" y="3056255"/>
            <a:ext cx="833755" cy="1016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de Seta Reta 23"/>
          <p:cNvCxnSpPr/>
          <p:nvPr/>
        </p:nvCxnSpPr>
        <p:spPr>
          <a:xfrm flipV="1">
            <a:off x="8473440" y="4066540"/>
            <a:ext cx="833755" cy="10160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Comparação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anos anteriores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  <p:graphicFrame>
        <p:nvGraphicFramePr>
          <p:cNvPr id="11" name="Espaço Reservado para Conteúdo 10"/>
          <p:cNvGraphicFramePr/>
          <p:nvPr>
            <p:ph idx="1"/>
          </p:nvPr>
        </p:nvGraphicFramePr>
        <p:xfrm>
          <a:off x="1171976" y="1825625"/>
          <a:ext cx="1018182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Controle das Emendas pela DL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Valor por Parlamentar;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Programa e Ação do orçamento;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Alteração de objeto/entidade;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Prorrogação de prazo;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Controle de empenhos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* Correspondências com Gabinetes.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Obrigações e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Prazos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2210" y="1825625"/>
            <a:ext cx="10257155" cy="435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§ 1º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obrigatória a </a:t>
            </a:r>
            <a:r>
              <a:rPr lang="pt-BR" sz="24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execução orçamentária e financeira</a:t>
            </a:r>
            <a:r>
              <a:rPr lang="pt-BR" sz="2400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das programações a que se refere o inciso III deste artigo, salvo no caso de impedimento de ordem técnica.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§ 2º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No caso de impedimento de ordem técnica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o </a:t>
            </a:r>
            <a:r>
              <a:rPr lang="pt-BR" sz="24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Poder Executivo, o SAAE e a FCV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enviarão ao Poder Legislativo a justificativa do impedimento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pt-BR" sz="2400" b="1" dirty="0">
                <a:solidFill>
                  <a:srgbClr val="FF0000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prazo improrrogável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 90 (noventa) dias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[30/03]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contados da publicação desta Lei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§ 3º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Poder Legislativo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até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30 (trinta) dias </a:t>
            </a:r>
            <a:r>
              <a:rPr lang="pt-B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[30/04]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após o término do prazo previsto no § 2º deste artigo,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indicarár ao Poder Executivo o remanejamento da programação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Obrigações e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Prazos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2210" y="1825625"/>
            <a:ext cx="10257155" cy="43516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§ 4º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Poder Executivo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até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30 (trinta) dias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[30/05]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após o término do prazo previsto no § 3º deste artigo, encaminhará ao Poder Legislativo o Projeto de Lei sobre o remanejamento da programação.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§ 5º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Os </a:t>
            </a:r>
            <a:r>
              <a:rPr lang="pt-BR" sz="2400" b="1" dirty="0">
                <a:solidFill>
                  <a:srgbClr val="00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órgãos beneficiados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com as Emendas Impositivas deverão encaminhar o respectivo Empenho ao Poder Legislativo até 5 (cinco) dias úteis, contados de sua emissão.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§ 6º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Os Programas e as Ações provenientes de Emendas Impositivas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deverão ser empenhados até o dia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solidFill>
                  <a:srgbClr val="FF0000"/>
                </a:solidFill>
                <a:highlight>
                  <a:srgbClr val="00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30 de junho de 2023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salvo no caso de impedimento de ordem técnica ou que exija procedimento licitatório para execução de obra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Destinação das Emendas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Critérios do Parlamentar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Entidades habilitadas;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Recomenda-se Programas e Ações já existentes.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i="1" dirty="0">
                <a:latin typeface="Arial" panose="020B0604020202020204" pitchFamily="34" charset="0"/>
                <a:cs typeface="Arial" panose="020B0604020202020204" pitchFamily="34" charset="0"/>
              </a:rPr>
              <a:t>Sugestão:</a:t>
            </a:r>
            <a:endParaRPr lang="pt-B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Leis criadas que não conste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orçamento para execução.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Considerações Extras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773992" cy="4351338"/>
          </a:xfrm>
        </p:spPr>
        <p:txBody>
          <a:bodyPr>
            <a:noAutofit/>
          </a:bodyPr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CF/88, §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As programações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orçamentárias previstas nos §§ 11 e 12 deste artigo não serão de execução obrigatória nos casos dos impedimentos de ordem técnica.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(Redação dada pela Emenda Constitucional nº 100, de 2019)</a:t>
            </a:r>
            <a:endParaRPr lang="pt-BR" sz="1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Tipos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impedimento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estão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detalhados na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Portaria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Interministerial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43/2020;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Justificativas dos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impedimentos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emendas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executadas devem compor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relatório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da Prestação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Contas do Chefe do Poder Executivo;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CF/88,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§ 18.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for verificado que a reestimativa da receita e da despesa poderá resultar no não cumprimento da meta de resultado fiscal estabelecida na lei de diretrizes orçamentárias, os montantes previstos nos §§ 11 e 12 deste artigo poderão ser reduzidos em até a mesma proporção da limitação incidente sobre o conjunto das demais despesas discricionárias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(Redação dada pela Emenda Constitucional nº 100, de 2019)</a:t>
            </a:r>
            <a:endParaRPr lang="pt-BR" sz="1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Penalidades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Infração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político-administrativa do prefeito, nos termos do Decreto-Lei nº 201/1967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(Dispõe sobre a responsabilidade dos Prefeitos e 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Vereadores)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Art. 4º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São infrações político-administrativas dos Prefeitos Municipais sujeitas ao julgamento pela Câmara dos Vereadores e sancionadas com a cassação do mandato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VI -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Descumprir o orçamento aprovado para o exercício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financeiro.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Mudanças práticas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na elaboração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Apenas emendas individuais. Não serão feitas emendas assinadas por dois ou mais Parlamentares;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O controle das alterações relacionadas às Emendas propostas por cada Parlamentar será realizado pelo respectivo gabinete;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Não há autorização Legal para prorrogação de prazos para cumprimento das Emendas Impositivas;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Cronograma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</p:nvPr>
        </p:nvGraphicFramePr>
        <p:xfrm>
          <a:off x="1064526" y="1967230"/>
          <a:ext cx="10881442" cy="429768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8993874"/>
                <a:gridCol w="18875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FASES</a:t>
                      </a:r>
                      <a:endParaRPr lang="pt-BR" sz="235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PRAZOS</a:t>
                      </a:r>
                      <a:endParaRPr lang="pt-BR" sz="235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Treinamento sobre Emendas Impositivas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09/11/2022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Entrega das Emendas na Diretoria Legislativa</a:t>
                      </a:r>
                      <a:endParaRPr lang="pt-BR" sz="23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25/11/2022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Análise das Emendas pela Diretoria Legislativa</a:t>
                      </a:r>
                      <a:endParaRPr lang="pt-BR" sz="23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06/12/2022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Correções das Emendas e devolução na Diretoria Legislativa</a:t>
                      </a:r>
                      <a:endParaRPr lang="pt-BR" sz="23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09/12/2022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Análise </a:t>
                      </a:r>
                      <a:r>
                        <a:rPr lang="pt-BR" sz="23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final</a:t>
                      </a:r>
                      <a:r>
                        <a:rPr lang="pt-BR" sz="235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3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Projeto/Emendas </a:t>
                      </a: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pelas Comissões Permanentes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13/12/2022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Emissão de Pareceres pelas Comissões Permanentes</a:t>
                      </a:r>
                      <a:endParaRPr lang="pt-BR" sz="23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16/12/2022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Sessão Extraordinária para discussão e votação dos Projetos</a:t>
                      </a:r>
                      <a:endParaRPr lang="pt-BR" sz="23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pt-BR" sz="23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19/12/2022</a:t>
                      </a:r>
                      <a:endParaRPr lang="pt-BR" sz="23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Resolução nº 026/2019</a:t>
            </a:r>
            <a:endParaRPr lang="pt-BR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2º 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 objetivos específicos da Escola do Legislativo:</a:t>
            </a: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-</a:t>
            </a:r>
            <a:r>
              <a:rPr lang="pt-BR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oferecer aos parlamentares e servidores subsídios para identificarem a missão do Poder Legislativo para que exerçam, de forma eficaz, suas atividades;</a:t>
            </a: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-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propiciar aos parlamentares e servidores a possibilidade de complementarem seus estudos em todos os níveis de escolaridade;</a:t>
            </a: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-</a:t>
            </a:r>
            <a:r>
              <a:rPr lang="pt-BR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oferecer aos servidores conhecimentos básicos para o exercício de funções diversas dentro da Câmara Municipal;</a:t>
            </a:r>
            <a:endParaRPr lang="pt-BR" sz="2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-</a:t>
            </a:r>
            <a:r>
              <a:rPr lang="pt-BR" sz="22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qualificar os servidores nas atividades de suporte técnico-administrativo, ampliando a sua formação em assuntos legislativos;</a:t>
            </a:r>
            <a:endParaRPr lang="pt-BR" sz="22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-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desenvolver programas de ensino, objetivando a formação e a qualificação de lideranças comunitárias e políticas;</a:t>
            </a:r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Arquivos e Modelos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Apresentação;</a:t>
            </a:r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Modelos de Emendas Impositivas;</a:t>
            </a:r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Modelos de Emendas Aditivas, Modificativas e Supressivas;</a:t>
            </a:r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 2021;</a:t>
            </a:r>
            <a:endParaRPr lang="pt-BR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LDO (PL nº 6.532), Revisão do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PPA (PL nº 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6.559) e LOA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(PL nº </a:t>
            </a:r>
            <a:r>
              <a:rPr lang="pt-BR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6.558).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5" y="669701"/>
            <a:ext cx="12191365" cy="969527"/>
          </a:xfrm>
        </p:spPr>
        <p:txBody>
          <a:bodyPr>
            <a:noAutofit/>
          </a:bodyPr>
          <a:lstStyle/>
          <a:p>
            <a:pPr algn="ctr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Uma parceria</a:t>
            </a:r>
            <a:b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b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Diretoria Legislativa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352790"/>
            <a:ext cx="9144000" cy="995716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Emendas Impositivas</a:t>
            </a:r>
            <a:endParaRPr lang="pt-BR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Teoria e Prática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www.vilhena.ro.leg.br/logo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896" y="511230"/>
            <a:ext cx="1247609" cy="1277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0992760" y="0"/>
            <a:ext cx="252000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11256133" y="0"/>
            <a:ext cx="252000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11513711" y="0"/>
            <a:ext cx="252000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10995549" y="0"/>
            <a:ext cx="792000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ubtítulo 2"/>
          <p:cNvSpPr txBox="1"/>
          <p:nvPr/>
        </p:nvSpPr>
        <p:spPr>
          <a:xfrm>
            <a:off x="1524000" y="4062067"/>
            <a:ext cx="9144000" cy="995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  <a:endParaRPr lang="pt-BR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Leis </a:t>
            </a:r>
            <a:r>
              <a:rPr lang="pt-B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Orçamentárias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Plano Plurianual – PPA 2022 à 2025</a:t>
            </a:r>
            <a:endParaRPr lang="pt-BR" sz="1800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800" u="sng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Lei de Diretrizes Orçamentárias – LDO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Lei Orçamentária Anual - LOA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1210614" y="1688956"/>
            <a:ext cx="1058643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pt-BR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24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emendas parlamentares </a:t>
            </a:r>
            <a:r>
              <a:rPr lang="pt-BR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 o instrumento por meio do qual os </a:t>
            </a:r>
            <a:r>
              <a:rPr lang="pt-BR" sz="2400" i="1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parlamentares </a:t>
            </a:r>
            <a:r>
              <a:rPr lang="pt-BR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podem </a:t>
            </a:r>
            <a:r>
              <a:rPr lang="pt-BR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participar da elaboração do orçamento do Estado – definido na Lei Orçamentária Anual (LOA) </a:t>
            </a:r>
            <a:r>
              <a:rPr lang="pt-BR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–, </a:t>
            </a:r>
            <a:r>
              <a:rPr lang="pt-BR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sugerindo a alocação de recursos para determinadas áreas e ações, conforme as prioridades de seus mandatos</a:t>
            </a:r>
            <a:r>
              <a:rPr lang="pt-BR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40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pt-BR" sz="240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Renata Neves</a:t>
            </a:r>
            <a:endParaRPr lang="pt-BR" sz="2000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Secretaria de Comunicação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endParaRPr lang="pt-B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Assembleia Legislativa do Estado do Mato Grosso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Base Legal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Constituição Federal</a:t>
            </a: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Art. 166,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§ 9º -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As emendas individuais ao projeto de lei orçamentária serão aprovadas 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no limite de 1,2%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(um inteiro e dois décimos por cento) da receita corrente líquida prevista no projeto encaminhado pelo Poder Executivo, sendo que a 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metade deste percentual será destinada a ações e serviços públicos de saúde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(Incluído pela Emenda Constitucional nº 86, de 2015)</a:t>
            </a:r>
            <a:endParaRPr lang="pt-BR" sz="1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Base Legal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Constituição do Estado de Rondônia</a:t>
            </a: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Art. 135,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§ 6º -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As emendas individuais ao Projeto de Lei Orçamentária serão: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(§ e incisos acrescidos pela EC nº091, de 03/12/2014 – DO-e-ALE. nº189, de 04/12/2014)</a:t>
            </a:r>
            <a:endParaRPr lang="pt-B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I - aprovadas no limite de 1,2% (um inteiro e dois décimos por cento) da Receita Corrente Liquida prevista no projeto; e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(NR dada pela EC nº 135, de 23/10/2019 – DO-e-ALE. nº 186, de 30/10/2019)</a:t>
            </a:r>
            <a:endParaRPr lang="pt-BR" sz="1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buClrTx/>
              <a:buSzTx/>
              <a:buNone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II - divulgadas em audiências públicas pelos municípios beneficiados. 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Base Legal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Lei Orgânica do Município de Vilhena</a:t>
            </a: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Art. 114.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 projeto de lei relativos ao orçamento anual, ao plano plurianual, às diretrizes orçamentárias e aos créditos adicionais serão apreciados e votados pela Câmara Municipal, na forma do seu Regimento Interno.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0" indent="0" algn="just">
              <a:buNone/>
            </a:pPr>
            <a:endParaRPr lang="pt-BR" sz="2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buClrTx/>
              <a:buSzTx/>
              <a:buNone/>
            </a:pP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§ 4º -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As emendas individuais de iniciativa parlamentar ao projeto de lei orçamentária serão aprovadas no limite de 1,2% (um inteiro e dois décimos por cento) da receita corrente líquida prevista no projeto encaminhado pelo Poder Executivo, sendo que a 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metade deste percentual será destinada a ações e serviços públicos de saúde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(Emenda nº 052/2015)</a:t>
            </a:r>
            <a:endParaRPr lang="pt-BR" sz="1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Emendas de Bancada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Constituição Federal</a:t>
            </a: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Art. 166,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00" b="1" dirty="0">
                <a:latin typeface="Arial" panose="020B0604020202020204" pitchFamily="34" charset="0"/>
                <a:cs typeface="Arial" panose="020B0604020202020204" pitchFamily="34" charset="0"/>
              </a:rPr>
              <a:t>§ 12 - </a:t>
            </a: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A garantia de execução de que trata o § 11 deste artigo aplica-se também às programações incluídas por todas as emendas de iniciativa de bancada de parlamentares de Estado ou do Distrito Federal, no montante de até 1% (um por cento) da receita corrente líquida realizada no exercício anterior. </a:t>
            </a:r>
            <a:r>
              <a:rPr lang="pt-BR" sz="18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(Redação dada pela Emenda Constitucional nº 100, de 2019)</a:t>
            </a:r>
            <a:endParaRPr lang="pt-BR" sz="18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buClrTx/>
              <a:buSzTx/>
              <a:buNone/>
            </a:pP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buClrTx/>
              <a:buSzTx/>
              <a:buNone/>
            </a:pPr>
            <a:r>
              <a:rPr lang="pt-BR" sz="2300" u="sng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Lei Orgânica do Município de Vilhena</a:t>
            </a:r>
            <a:endParaRPr lang="pt-BR" sz="2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Não há previsão legal.</a:t>
            </a:r>
            <a:endParaRPr lang="pt-BR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1976" y="629720"/>
            <a:ext cx="10181823" cy="1060968"/>
          </a:xfrm>
        </p:spPr>
        <p:txBody>
          <a:bodyPr/>
          <a:lstStyle/>
          <a:p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Projeto de Lei nº 6.558/2022 - LOA 2023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71976" y="1825625"/>
            <a:ext cx="1018182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Art. 5º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A Despesa, no mesmo valor da Receita, é fixada em R$ 504.980.300,40 (quinhentos e quatro milhões, novecentos e oitenta mil, trezentos reais e quarenta centavos), nos seguintes agregados: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III -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Orçamento destinado às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Emendas Impositivas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, em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R$ 3.405.963,20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(três milhões, quatrocentos e cinco mil, novecentos e sessenta e três reais e vinte centavos), sendo R$ 3.106.976,00 (três milhões, cento e seis mil e novecentos e setenta e seis reais) das Receitas do Município e R$ 298.987,20 (duzentos e noventa e oito mil, novecentos e oitenta e sete reais e vinte centavos) das Receitas do SAAE, podendo ser destinado tanto para o Orçamento Fiscal quanto para a Seguridade Social.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232892" y="0"/>
            <a:ext cx="193183" cy="6858000"/>
          </a:xfrm>
          <a:prstGeom prst="rect">
            <a:avLst/>
          </a:prstGeom>
          <a:solidFill>
            <a:srgbClr val="009900"/>
          </a:solidFill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438954" y="0"/>
            <a:ext cx="193183" cy="6858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016" y="0"/>
            <a:ext cx="193183" cy="6858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232894" y="0"/>
            <a:ext cx="605306" cy="6858000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8858700" y="44599"/>
            <a:ext cx="2570480" cy="568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 Municipal de Vilhena</a:t>
            </a:r>
            <a:endParaRPr lang="pt-BR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Escola do Legislativo</a:t>
            </a:r>
            <a:endParaRPr lang="pt-BR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Emendas Impositivas: Teoria e Prática</a:t>
            </a:r>
            <a:endParaRPr lang="pt-BR" sz="11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s://www.vilhena.ro.leg.br/logo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181" y="100530"/>
            <a:ext cx="516787" cy="529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39F40-93A7-4B26-9DC6-1B48E16EAF21}" type="slidenum">
              <a:rPr lang="pt-BR" smtClean="0"/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9757</Words>
  <Application>WPS Presentation</Application>
  <PresentationFormat>Widescreen</PresentationFormat>
  <Paragraphs>308</Paragraphs>
  <Slides>21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Arial</vt:lpstr>
      <vt:lpstr>SimSun</vt:lpstr>
      <vt:lpstr>Wingdings</vt:lpstr>
      <vt:lpstr>Calibri</vt:lpstr>
      <vt:lpstr>Microsoft YaHei</vt:lpstr>
      <vt:lpstr>Arial Unicode MS</vt:lpstr>
      <vt:lpstr>Calibri Light</vt:lpstr>
      <vt:lpstr>Times New Roman</vt:lpstr>
      <vt:lpstr>Tema do Office</vt:lpstr>
      <vt:lpstr>Uma parceria Escola do Legislativo Diretoria Legislativa</vt:lpstr>
      <vt:lpstr>Escola do Legislativo</vt:lpstr>
      <vt:lpstr>Leis Orçamentárias</vt:lpstr>
      <vt:lpstr>PowerPoint 演示文稿</vt:lpstr>
      <vt:lpstr>Base Legal</vt:lpstr>
      <vt:lpstr>Base Legal</vt:lpstr>
      <vt:lpstr>Base Legal</vt:lpstr>
      <vt:lpstr>Emendas de Bancada</vt:lpstr>
      <vt:lpstr>Projeto de Lei nº 6.558/2022 - LOA 2023</vt:lpstr>
      <vt:lpstr>Distribuição das Emendas</vt:lpstr>
      <vt:lpstr>Comparação anos anteriores</vt:lpstr>
      <vt:lpstr>Controle das Emendas pela DL</vt:lpstr>
      <vt:lpstr>Obrigações e Prazos</vt:lpstr>
      <vt:lpstr>Obrigações e Prazos</vt:lpstr>
      <vt:lpstr>Destinação das Emendas</vt:lpstr>
      <vt:lpstr>Considerações Extras</vt:lpstr>
      <vt:lpstr>Penalidades</vt:lpstr>
      <vt:lpstr>Mudanças práticas na elaboração</vt:lpstr>
      <vt:lpstr>Cronograma</vt:lpstr>
      <vt:lpstr>Arquivos e Modelos</vt:lpstr>
      <vt:lpstr>Uma parceria Escola do Legislativo Diretoria Legislativa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Uma parceria Escola do Legislativo Diretoria Legislativa</dc:title>
  <dc:creator>Sales</dc:creator>
  <cp:lastModifiedBy>sales.luiz</cp:lastModifiedBy>
  <cp:revision>27</cp:revision>
  <dcterms:created xsi:type="dcterms:W3CDTF">2022-11-08T23:56:00Z</dcterms:created>
  <dcterms:modified xsi:type="dcterms:W3CDTF">2022-11-10T11:37:16Z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65CAEF0B859845D9A809B28A1F4FA3A6</vt:lpwstr>
  </property>
  <property fmtid="{D5CDD505-2E9C-101B-9397-08002B2CF9AE}" pid="3" name="KSOProductBuildVer">
    <vt:lpwstr>1046-11.2.0.11380</vt:lpwstr>
  </property>
</Properties>
</file>